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307" r:id="rId2"/>
    <p:sldId id="400" r:id="rId3"/>
    <p:sldId id="308" r:id="rId4"/>
    <p:sldId id="40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varScale="1">
        <p:scale>
          <a:sx n="66" d="100"/>
          <a:sy n="66" d="100"/>
        </p:scale>
        <p:origin x="-1386" y="1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3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74811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41227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68334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36767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36333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96254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02486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47735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2919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09994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69487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6961674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476347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505200"/>
            <a:ext cx="4572000" cy="1143000"/>
          </a:xfrm>
          <a:solidFill>
            <a:schemeClr val="accent1">
              <a:lumMod val="75000"/>
            </a:schemeClr>
          </a:solidFill>
        </p:spPr>
        <p:txBody>
          <a:bodyPr>
            <a:noAutofit/>
          </a:bodyPr>
          <a:lstStyle/>
          <a:p>
            <a:pPr rtl="1"/>
            <a:r>
              <a:rPr lang="ar-EG" sz="3600" b="1" dirty="0" smtClean="0">
                <a:solidFill>
                  <a:schemeClr val="bg1"/>
                </a:solidFill>
                <a:latin typeface="Simplified Arabic" pitchFamily="18" charset="-78"/>
                <a:cs typeface="Simplified Arabic" pitchFamily="18" charset="-78"/>
              </a:rPr>
              <a:t>كيفيه عمل بحث أجتماعي</a:t>
            </a:r>
            <a:endParaRPr lang="ar-EG" sz="3600" b="1" dirty="0">
              <a:solidFill>
                <a:schemeClr val="bg1"/>
              </a:solidFill>
              <a:latin typeface="Simplified Arabic" pitchFamily="18" charset="-78"/>
              <a:cs typeface="Simplified Arabic" pitchFamily="18"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4149418498"/>
              </p:ext>
            </p:extLst>
          </p:nvPr>
        </p:nvGraphicFramePr>
        <p:xfrm>
          <a:off x="2286000" y="4876800"/>
          <a:ext cx="4572000" cy="1339025"/>
        </p:xfrm>
        <a:graphic>
          <a:graphicData uri="http://schemas.openxmlformats.org/drawingml/2006/table">
            <a:tbl>
              <a:tblPr rtl="1" firstRow="1" firstCol="1" bandRow="1">
                <a:tableStyleId>{5C22544A-7EE6-4342-B048-85BDC9FD1C3A}</a:tableStyleId>
              </a:tblPr>
              <a:tblGrid>
                <a:gridCol w="4572000"/>
              </a:tblGrid>
              <a:tr h="349948">
                <a:tc>
                  <a:txBody>
                    <a:bodyPr/>
                    <a:lstStyle/>
                    <a:p>
                      <a:pPr algn="ctr" rtl="1">
                        <a:lnSpc>
                          <a:spcPct val="115000"/>
                        </a:lnSpc>
                        <a:spcAft>
                          <a:spcPts val="0"/>
                        </a:spcAft>
                      </a:pPr>
                      <a:r>
                        <a:rPr lang="ar-EG" sz="2400" b="1" dirty="0">
                          <a:solidFill>
                            <a:schemeClr val="tx1"/>
                          </a:solidFill>
                          <a:effectLst/>
                        </a:rPr>
                        <a:t>د/ </a:t>
                      </a:r>
                      <a:r>
                        <a:rPr lang="ar-EG" sz="2400" b="1" dirty="0" smtClean="0">
                          <a:solidFill>
                            <a:schemeClr val="tx1"/>
                          </a:solidFill>
                          <a:effectLst/>
                        </a:rPr>
                        <a:t>ثروت شلبى </a:t>
                      </a:r>
                      <a:endParaRPr lang="en-US" sz="2400" b="1" dirty="0">
                        <a:solidFill>
                          <a:schemeClr val="tx1"/>
                        </a:solidFill>
                        <a:effectLst/>
                        <a:latin typeface="Calibri"/>
                        <a:ea typeface="Calibri"/>
                        <a:cs typeface="Arial"/>
                      </a:endParaRPr>
                    </a:p>
                  </a:txBody>
                  <a:tcPr marL="68580" marR="68580" marT="0" marB="0">
                    <a:solidFill>
                      <a:schemeClr val="accent1">
                        <a:lumMod val="40000"/>
                        <a:lumOff val="60000"/>
                      </a:schemeClr>
                    </a:solidFill>
                  </a:tcPr>
                </a:tc>
              </a:tr>
              <a:tr h="945452">
                <a:tc>
                  <a:txBody>
                    <a:bodyPr/>
                    <a:lstStyle/>
                    <a:p>
                      <a:pPr algn="ctr" rtl="1">
                        <a:lnSpc>
                          <a:spcPct val="115000"/>
                        </a:lnSpc>
                        <a:spcAft>
                          <a:spcPts val="0"/>
                        </a:spcAft>
                      </a:pPr>
                      <a:r>
                        <a:rPr lang="ar-EG" sz="2400" b="0" dirty="0" smtClean="0">
                          <a:solidFill>
                            <a:schemeClr val="tx1"/>
                          </a:solidFill>
                          <a:effectLst/>
                        </a:rPr>
                        <a:t>أستاذعلم </a:t>
                      </a:r>
                      <a:r>
                        <a:rPr lang="ar-EG" sz="2400" b="0" dirty="0" smtClean="0">
                          <a:solidFill>
                            <a:schemeClr val="tx1"/>
                          </a:solidFill>
                          <a:effectLst/>
                        </a:rPr>
                        <a:t>الاجتماع</a:t>
                      </a:r>
                      <a:endParaRPr lang="en-US" sz="2400" b="0" dirty="0">
                        <a:solidFill>
                          <a:schemeClr val="tx1"/>
                        </a:solidFill>
                        <a:effectLst/>
                      </a:endParaRPr>
                    </a:p>
                    <a:p>
                      <a:pPr algn="ctr" rtl="1">
                        <a:lnSpc>
                          <a:spcPct val="115000"/>
                        </a:lnSpc>
                        <a:spcAft>
                          <a:spcPts val="0"/>
                        </a:spcAft>
                      </a:pPr>
                      <a:r>
                        <a:rPr lang="ar-EG" sz="2400" b="0" dirty="0">
                          <a:solidFill>
                            <a:schemeClr val="tx1"/>
                          </a:solidFill>
                          <a:effectLst/>
                        </a:rPr>
                        <a:t>كلية </a:t>
                      </a:r>
                      <a:r>
                        <a:rPr lang="ar-EG" sz="2400" b="0" dirty="0" smtClean="0">
                          <a:solidFill>
                            <a:schemeClr val="tx1"/>
                          </a:solidFill>
                          <a:effectLst/>
                        </a:rPr>
                        <a:t>الآداب – </a:t>
                      </a:r>
                      <a:r>
                        <a:rPr lang="ar-EG" sz="2400" b="0" dirty="0">
                          <a:solidFill>
                            <a:schemeClr val="tx1"/>
                          </a:solidFill>
                          <a:effectLst/>
                        </a:rPr>
                        <a:t>جامعة </a:t>
                      </a:r>
                      <a:r>
                        <a:rPr lang="ar-EG" sz="2400" b="0" dirty="0" smtClean="0">
                          <a:solidFill>
                            <a:schemeClr val="tx1"/>
                          </a:solidFill>
                          <a:effectLst/>
                        </a:rPr>
                        <a:t>بنها</a:t>
                      </a:r>
                      <a:endParaRPr lang="en-US" sz="2400" b="0" dirty="0">
                        <a:solidFill>
                          <a:schemeClr val="tx1"/>
                        </a:solidFill>
                        <a:effectLst/>
                      </a:endParaRPr>
                    </a:p>
                  </a:txBody>
                  <a:tcPr marL="68580" marR="68580" marT="0" marB="0">
                    <a:solidFill>
                      <a:schemeClr val="accent1">
                        <a:lumMod val="40000"/>
                        <a:lumOff val="60000"/>
                      </a:schemeClr>
                    </a:solidFill>
                  </a:tcPr>
                </a:tc>
              </a:tr>
            </a:tbl>
          </a:graphicData>
        </a:graphic>
      </p:graphicFrame>
      <p:sp>
        <p:nvSpPr>
          <p:cNvPr id="5" name="Title 1"/>
          <p:cNvSpPr txBox="1">
            <a:spLocks/>
          </p:cNvSpPr>
          <p:nvPr/>
        </p:nvSpPr>
        <p:spPr>
          <a:xfrm>
            <a:off x="685800" y="1066800"/>
            <a:ext cx="7772400" cy="2209800"/>
          </a:xfrm>
          <a:prstGeom prst="rect">
            <a:avLst/>
          </a:prstGeom>
          <a:solidFill>
            <a:schemeClr val="accent1">
              <a:lumMod val="40000"/>
              <a:lumOff val="60000"/>
            </a:schemeClr>
          </a:solidFill>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r>
              <a:rPr lang="ar-SA" sz="4800" dirty="0"/>
              <a:t>تصميم بحوث 070209 </a:t>
            </a:r>
            <a:endParaRPr lang="en-US" sz="4800" dirty="0"/>
          </a:p>
          <a:p>
            <a:pPr algn="ctr" rtl="1"/>
            <a:r>
              <a:rPr lang="ar-EG" sz="4800" b="1" dirty="0" smtClean="0">
                <a:solidFill>
                  <a:prstClr val="black"/>
                </a:solidFill>
              </a:rPr>
              <a:t>دراسات عليا </a:t>
            </a:r>
            <a:endParaRPr lang="ar-EG" sz="2000" b="1" dirty="0">
              <a:solidFill>
                <a:prstClr val="black"/>
              </a:solidFill>
            </a:endParaRPr>
          </a:p>
        </p:txBody>
      </p:sp>
    </p:spTree>
    <p:extLst>
      <p:ext uri="{BB962C8B-B14F-4D97-AF65-F5344CB8AC3E}">
        <p14:creationId xmlns:p14="http://schemas.microsoft.com/office/powerpoint/2010/main" val="183008048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76800"/>
          </a:xfrm>
        </p:spPr>
        <p:txBody>
          <a:bodyPr>
            <a:normAutofit/>
          </a:bodyPr>
          <a:lstStyle/>
          <a:p>
            <a:pPr algn="r" rtl="1"/>
            <a:r>
              <a:rPr lang="ar-SA" dirty="0" smtClean="0"/>
              <a:t>توضح </a:t>
            </a:r>
            <a:r>
              <a:rPr lang="ar-SA" dirty="0"/>
              <a:t>المادة كيفيه عمل خطه بحث توصح فيه خطوات البحث الاجتماعي علي النحو التالي اولا اشكاليه الدراسه </a:t>
            </a:r>
            <a:endParaRPr lang="en-US" dirty="0"/>
          </a:p>
          <a:p>
            <a:pPr algn="r" rtl="1"/>
            <a:r>
              <a:rPr lang="ar-SA" dirty="0"/>
              <a:t>ثانيا اهميه واهداف البحث </a:t>
            </a:r>
            <a:endParaRPr lang="en-US" dirty="0"/>
          </a:p>
          <a:p>
            <a:pPr algn="r" rtl="1"/>
            <a:r>
              <a:rPr lang="ar-SA" dirty="0"/>
              <a:t>ثالثا مفاهيم البحث </a:t>
            </a:r>
            <a:endParaRPr lang="en-US" dirty="0"/>
          </a:p>
          <a:p>
            <a:pPr algn="r" rtl="1"/>
            <a:r>
              <a:rPr lang="ar-SA" dirty="0"/>
              <a:t>رابعا تساؤلات الدراسه او فروض الدراسه وممكن فرض الدراسه ويندرج منه عده تساؤلات </a:t>
            </a:r>
            <a:endParaRPr lang="en-US" dirty="0"/>
          </a:p>
        </p:txBody>
      </p:sp>
      <p:sp>
        <p:nvSpPr>
          <p:cNvPr id="6" name="Text Box 2"/>
          <p:cNvSpPr txBox="1">
            <a:spLocks noChangeArrowheads="1"/>
          </p:cNvSpPr>
          <p:nvPr/>
        </p:nvSpPr>
        <p:spPr bwMode="auto">
          <a:xfrm>
            <a:off x="36286" y="12700"/>
            <a:ext cx="9144000" cy="584200"/>
          </a:xfrm>
          <a:prstGeom prst="rect">
            <a:avLst/>
          </a:prstGeom>
          <a:solidFill>
            <a:srgbClr val="0070C0"/>
          </a:solidFill>
          <a:ln>
            <a:noFill/>
          </a:ln>
          <a:effectLst/>
          <a:extLst/>
        </p:spPr>
        <p:txBody>
          <a:bodyPr>
            <a:spAutoFit/>
          </a:bodyPr>
          <a:lstStyle/>
          <a:p>
            <a:pPr algn="ctr" rtl="1">
              <a:defRPr/>
            </a:pPr>
            <a:r>
              <a:rPr lang="ar-EG" sz="3200" dirty="0" smtClean="0">
                <a:solidFill>
                  <a:srgbClr val="FFFF00"/>
                </a:solidFill>
                <a:latin typeface="Arial" pitchFamily="34" charset="0"/>
              </a:rPr>
              <a:t>خطوات البحث الاجتماعى</a:t>
            </a:r>
            <a:endParaRPr lang="ar-EG" sz="3200" dirty="0">
              <a:solidFill>
                <a:srgbClr val="FFFF00"/>
              </a:solidFill>
              <a:latin typeface="Arial" pitchFamily="34" charset="0"/>
            </a:endParaRPr>
          </a:p>
        </p:txBody>
      </p:sp>
      <p:pic>
        <p:nvPicPr>
          <p:cNvPr id="7" name="Picture 18" descr="anibline2b"/>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555171"/>
            <a:ext cx="9144000"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168106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76800"/>
          </a:xfrm>
        </p:spPr>
        <p:txBody>
          <a:bodyPr>
            <a:normAutofit/>
          </a:bodyPr>
          <a:lstStyle/>
          <a:p>
            <a:pPr algn="r" rtl="1"/>
            <a:r>
              <a:rPr lang="ar-SA" dirty="0"/>
              <a:t>خامسا المنطلق النظري </a:t>
            </a:r>
            <a:endParaRPr lang="en-US" dirty="0"/>
          </a:p>
          <a:p>
            <a:pPr algn="r" rtl="1"/>
            <a:r>
              <a:rPr lang="ar-SA" dirty="0"/>
              <a:t>سادسا المنهج وطرق وادوات الدراسه يستخدم المنهج بحسب موضوع البحث </a:t>
            </a:r>
            <a:endParaRPr lang="en-US" dirty="0"/>
          </a:p>
          <a:p>
            <a:pPr algn="r" rtl="1"/>
            <a:r>
              <a:rPr lang="ar-SA" dirty="0"/>
              <a:t>سابعا مجالات الدراسه المجال المكاني المكان الذي سيقام فيه البحث المجال الزمني المده التي استغرقها البحث وخاصه الميداني المجال البشري مجتمع البحث الي سيطبق عليه البحث العينه افراد العينه الذين يطبق عليها البحث </a:t>
            </a:r>
            <a:endParaRPr lang="en-US" dirty="0"/>
          </a:p>
          <a:p>
            <a:pPr algn="r" rtl="1"/>
            <a:r>
              <a:rPr lang="ar-SA" dirty="0"/>
              <a:t>ثامنا قراءه في التراث البحثي وهو الدراسات السابقه </a:t>
            </a:r>
            <a:endParaRPr lang="en-US" dirty="0"/>
          </a:p>
          <a:p>
            <a:pPr algn="r" rtl="1"/>
            <a:r>
              <a:rPr lang="ar-SA" dirty="0"/>
              <a:t>تاسعا مقترح لفصول الدراسه </a:t>
            </a:r>
            <a:endParaRPr lang="en-US" dirty="0"/>
          </a:p>
          <a:p>
            <a:pPr marL="0" indent="0" algn="r" rtl="1">
              <a:buNone/>
            </a:pPr>
            <a:endParaRPr lang="ar-EG" dirty="0"/>
          </a:p>
          <a:p>
            <a:pPr marL="0" indent="0" algn="r" rtl="1">
              <a:buNone/>
            </a:pPr>
            <a:endParaRPr lang="ar-EG" dirty="0"/>
          </a:p>
        </p:txBody>
      </p:sp>
      <p:sp>
        <p:nvSpPr>
          <p:cNvPr id="6" name="Text Box 2"/>
          <p:cNvSpPr txBox="1">
            <a:spLocks noChangeArrowheads="1"/>
          </p:cNvSpPr>
          <p:nvPr/>
        </p:nvSpPr>
        <p:spPr bwMode="auto">
          <a:xfrm>
            <a:off x="0" y="12700"/>
            <a:ext cx="9144000" cy="584200"/>
          </a:xfrm>
          <a:prstGeom prst="rect">
            <a:avLst/>
          </a:prstGeom>
          <a:solidFill>
            <a:srgbClr val="0070C0"/>
          </a:solidFill>
          <a:ln>
            <a:noFill/>
          </a:ln>
          <a:effectLst/>
          <a:extLst/>
        </p:spPr>
        <p:txBody>
          <a:bodyPr>
            <a:spAutoFit/>
          </a:bodyPr>
          <a:lstStyle/>
          <a:p>
            <a:pPr algn="ctr" rtl="1">
              <a:defRPr/>
            </a:pPr>
            <a:r>
              <a:rPr lang="ar-EG" sz="3200" dirty="0" smtClean="0">
                <a:solidFill>
                  <a:srgbClr val="FFFF00"/>
                </a:solidFill>
                <a:latin typeface="Arial" pitchFamily="34" charset="0"/>
              </a:rPr>
              <a:t>خطوات البحث العلمى</a:t>
            </a:r>
            <a:endParaRPr lang="ar-EG" sz="3200" dirty="0">
              <a:solidFill>
                <a:srgbClr val="FFFF00"/>
              </a:solidFill>
              <a:latin typeface="Arial" pitchFamily="34" charset="0"/>
            </a:endParaRPr>
          </a:p>
        </p:txBody>
      </p:sp>
      <p:pic>
        <p:nvPicPr>
          <p:cNvPr id="7" name="Picture 18" descr="anibline2b"/>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555171"/>
            <a:ext cx="9144000"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154328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TotalTime>
  <Words>121</Words>
  <Application>Microsoft Office PowerPoint</Application>
  <PresentationFormat>On-screen Show (4:3)</PresentationFormat>
  <Paragraphs>17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1_Office Theme</vt:lpstr>
      <vt:lpstr>PowerPoint Presentation</vt:lpstr>
      <vt:lpstr>كيفيه عمل بحث أجتماعي</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تغير التركيب الوراثي للنبات بأسلوب الهندسة الوراثية</dc:title>
  <dc:creator>khaled abdelwahed</dc:creator>
  <cp:lastModifiedBy>Dr khaled</cp:lastModifiedBy>
  <cp:revision>88</cp:revision>
  <dcterms:created xsi:type="dcterms:W3CDTF">2006-08-16T00:00:00Z</dcterms:created>
  <dcterms:modified xsi:type="dcterms:W3CDTF">2020-03-29T07:51:48Z</dcterms:modified>
</cp:coreProperties>
</file>